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7" r:id="rId8"/>
    <p:sldId id="262" r:id="rId9"/>
    <p:sldId id="283" r:id="rId10"/>
    <p:sldId id="284" r:id="rId11"/>
    <p:sldId id="285" r:id="rId12"/>
    <p:sldId id="282" r:id="rId13"/>
  </p:sldIdLst>
  <p:sldSz cx="12192000" cy="68580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64646"/>
    <a:srgbClr val="FEFCF2"/>
    <a:srgbClr val="F9EBCF"/>
    <a:srgbClr val="005120"/>
    <a:srgbClr val="5B9516"/>
    <a:srgbClr val="01682D"/>
    <a:srgbClr val="026833"/>
    <a:srgbClr val="2F8055"/>
    <a:srgbClr val="DA251C"/>
    <a:srgbClr val="117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94558"/>
  </p:normalViewPr>
  <p:slideViewPr>
    <p:cSldViewPr snapToGrid="0" showGuides="1">
      <p:cViewPr varScale="1">
        <p:scale>
          <a:sx n="120" d="100"/>
          <a:sy n="120" d="100"/>
        </p:scale>
        <p:origin x="528" y="184"/>
      </p:cViewPr>
      <p:guideLst>
        <p:guide orient="horz" pos="2328"/>
        <p:guide pos="3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6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7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048708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9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0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accent2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矩形 6"/>
          <p:cNvSpPr>
            <a:spLocks noChangeArrowheads="1"/>
          </p:cNvSpPr>
          <p:nvPr/>
        </p:nvSpPr>
        <p:spPr bwMode="auto">
          <a:xfrm>
            <a:off x="0" y="6704013"/>
            <a:ext cx="12190413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8" name="矩形 7"/>
          <p:cNvSpPr>
            <a:spLocks noChangeArrowheads="1"/>
          </p:cNvSpPr>
          <p:nvPr/>
        </p:nvSpPr>
        <p:spPr bwMode="auto">
          <a:xfrm>
            <a:off x="11704638" y="6505575"/>
            <a:ext cx="436563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9" name="TextBox 8"/>
          <p:cNvSpPr txBox="1"/>
          <p:nvPr/>
        </p:nvSpPr>
        <p:spPr>
          <a:xfrm>
            <a:off x="11726863" y="6505575"/>
            <a:ext cx="4000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fld id="{9A0DB2DC-4C9A-4742-B13C-FB6460FD3503}" type="slidenum">
              <a:rPr lang="zh-CN" altLang="en-US" sz="1300" dirty="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300" dirty="0">
              <a:solidFill>
                <a:srgbClr val="F8F8F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0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01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3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4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880C882-A448-4391-8676-F5947BC890DB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4863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63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19DB73F-1E62-4448-A8B4-8FF89C1E191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en-US" dirty="0"/>
              <a:t>第二级</a:t>
            </a:r>
            <a:endParaRPr lang="zh-CN" altLang="zh-CN" dirty="0"/>
          </a:p>
          <a:p>
            <a:pPr lvl="2" indent="-228600"/>
            <a:r>
              <a:rPr lang="zh-CN" altLang="en-US" dirty="0"/>
              <a:t>第三级</a:t>
            </a:r>
            <a:endParaRPr lang="zh-CN" altLang="zh-CN" dirty="0"/>
          </a:p>
          <a:p>
            <a:pPr lvl="3" indent="-228600"/>
            <a:r>
              <a:rPr lang="zh-CN" altLang="en-US" dirty="0"/>
              <a:t>第四级</a:t>
            </a:r>
            <a:endParaRPr lang="zh-CN" altLang="zh-CN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3000">
    <p:wip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文本框 9"/>
          <p:cNvSpPr txBox="1"/>
          <p:nvPr/>
        </p:nvSpPr>
        <p:spPr>
          <a:xfrm>
            <a:off x="7316154" y="364490"/>
            <a:ext cx="1413509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solidFill>
                  <a:schemeClr val="accent1"/>
                </a:solidFill>
                <a:latin typeface="方正正大黑简体" charset="0"/>
                <a:ea typeface="宋体" panose="02010600030101010101" pitchFamily="2" charset="-122"/>
              </a:rPr>
              <a:t>2</a:t>
            </a:r>
            <a:r>
              <a:rPr lang="en-US" altLang="zh-CN" sz="3200" b="1" dirty="0">
                <a:solidFill>
                  <a:schemeClr val="accent2"/>
                </a:solidFill>
                <a:latin typeface="方正正大黑简体" charset="0"/>
                <a:ea typeface="宋体" panose="02010600030101010101" pitchFamily="2" charset="-122"/>
              </a:rPr>
              <a:t>0</a:t>
            </a:r>
            <a:r>
              <a:rPr lang="en-US" altLang="zh-CN" sz="3200" b="1" dirty="0">
                <a:solidFill>
                  <a:srgbClr val="FFC000"/>
                </a:solidFill>
                <a:latin typeface="方正正大黑简体" charset="0"/>
                <a:ea typeface="宋体" panose="02010600030101010101" pitchFamily="2" charset="-122"/>
              </a:rPr>
              <a:t>1</a:t>
            </a:r>
            <a:r>
              <a:rPr lang="en-US" altLang="zh-CN" sz="3200" b="1" dirty="0">
                <a:solidFill>
                  <a:srgbClr val="00B050"/>
                </a:solidFill>
                <a:latin typeface="方正正大黑简体" charset="0"/>
                <a:ea typeface="宋体" panose="02010600030101010101" pitchFamily="2" charset="-122"/>
              </a:rPr>
              <a:t>9</a:t>
            </a:r>
            <a:endParaRPr lang="en-US" altLang="zh-CN" sz="3200" b="1" dirty="0">
              <a:solidFill>
                <a:srgbClr val="00B050"/>
              </a:solidFill>
              <a:latin typeface="方正正大黑简体" charset="0"/>
              <a:ea typeface="方正正大黑简体" charset="0"/>
            </a:endParaRPr>
          </a:p>
        </p:txBody>
      </p:sp>
      <p:grpSp>
        <p:nvGrpSpPr>
          <p:cNvPr id="19" name="组合 8"/>
          <p:cNvGrpSpPr/>
          <p:nvPr/>
        </p:nvGrpSpPr>
        <p:grpSpPr>
          <a:xfrm>
            <a:off x="0" y="0"/>
            <a:ext cx="3625850" cy="2897188"/>
            <a:chOff x="0" y="-2"/>
            <a:chExt cx="4823439" cy="3501288"/>
          </a:xfrm>
        </p:grpSpPr>
        <p:sp>
          <p:nvSpPr>
            <p:cNvPr id="1048585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6" name="等腰三角形 24"/>
            <p:cNvSpPr/>
            <p:nvPr/>
          </p:nvSpPr>
          <p:spPr>
            <a:xfrm rot="16200000">
              <a:off x="-95087" y="802589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7" name="等腰三角形 25"/>
            <p:cNvSpPr/>
            <p:nvPr/>
          </p:nvSpPr>
          <p:spPr>
            <a:xfrm rot="5400000">
              <a:off x="-95087" y="1510096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8" name="等腰三角形 26"/>
            <p:cNvSpPr/>
            <p:nvPr/>
          </p:nvSpPr>
          <p:spPr>
            <a:xfrm rot="16200000">
              <a:off x="1117295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89" name="等腰三角形 27"/>
            <p:cNvSpPr/>
            <p:nvPr/>
          </p:nvSpPr>
          <p:spPr>
            <a:xfrm rot="5400000">
              <a:off x="1110005" y="802589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0" name="等腰三角形 28"/>
            <p:cNvSpPr/>
            <p:nvPr/>
          </p:nvSpPr>
          <p:spPr>
            <a:xfrm rot="16200000">
              <a:off x="1111737" y="1510098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1" name="等腰三角形 29"/>
            <p:cNvSpPr/>
            <p:nvPr/>
          </p:nvSpPr>
          <p:spPr>
            <a:xfrm rot="5400000">
              <a:off x="2334665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2" name="等腰三角形 30"/>
            <p:cNvSpPr/>
            <p:nvPr/>
          </p:nvSpPr>
          <p:spPr>
            <a:xfrm rot="5400000">
              <a:off x="1110242" y="2217607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3" name="等腰三角形 31"/>
            <p:cNvSpPr/>
            <p:nvPr/>
          </p:nvSpPr>
          <p:spPr>
            <a:xfrm rot="16200000">
              <a:off x="2334665" y="802588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8594" name="等腰三角形 32"/>
            <p:cNvSpPr/>
            <p:nvPr/>
          </p:nvSpPr>
          <p:spPr>
            <a:xfrm rot="5400000">
              <a:off x="3539760" y="802588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097152" name="图片 41" descr="/Users/shawshank/Desktop/未命名文件夹/教育的力量白底.png教育的力量白底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75395" y="266065"/>
            <a:ext cx="2689225" cy="681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5" name="文本框 10"/>
          <p:cNvSpPr txBox="1"/>
          <p:nvPr/>
        </p:nvSpPr>
        <p:spPr>
          <a:xfrm>
            <a:off x="1942465" y="1842135"/>
            <a:ext cx="8458835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智慧树网【翻转课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学生登录学习手册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【知到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---www.zhihuishu.com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b2efe6edcb26cd470e68fceaedc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0035" y="55245"/>
            <a:ext cx="3236595" cy="672592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9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参与互动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20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5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1"/>
          <p:cNvSpPr txBox="1"/>
          <p:nvPr/>
        </p:nvSpPr>
        <p:spPr>
          <a:xfrm>
            <a:off x="1013460" y="1417320"/>
            <a:ext cx="203009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课堂答疑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投票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等功能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8240ed1e7cd0cce22d6bba86fa95dd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40" y="40005"/>
            <a:ext cx="3244215" cy="674116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4821" name="直接连接符 8"/>
          <p:cNvCxnSpPr/>
          <p:nvPr/>
        </p:nvCxnSpPr>
        <p:spPr>
          <a:xfrm>
            <a:off x="495300" y="534670"/>
            <a:ext cx="2784475" cy="5080"/>
          </a:xfrm>
          <a:prstGeom prst="line">
            <a:avLst/>
          </a:prstGeom>
          <a:ln w="6350" cap="flat" cmpd="sng">
            <a:solidFill>
              <a:srgbClr val="6CB1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31"/>
          <p:cNvSpPr txBox="1"/>
          <p:nvPr/>
        </p:nvSpPr>
        <p:spPr>
          <a:xfrm>
            <a:off x="949325" y="64135"/>
            <a:ext cx="10052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700" b="1" dirty="0">
              <a:solidFill>
                <a:srgbClr val="D53D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54013" y="63818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10" name="直接连接符 8"/>
          <p:cNvCxnSpPr/>
          <p:nvPr/>
        </p:nvCxnSpPr>
        <p:spPr>
          <a:xfrm flipV="1">
            <a:off x="846138" y="548005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8030" y="704850"/>
            <a:ext cx="3571875" cy="54483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96" name="文本框 3"/>
          <p:cNvSpPr txBox="1"/>
          <p:nvPr/>
        </p:nvSpPr>
        <p:spPr>
          <a:xfrm>
            <a:off x="495300" y="1110615"/>
            <a:ext cx="5382895" cy="4912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出现问题第一时间在知到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app</a:t>
            </a:r>
            <a:endParaRPr lang="en-US" altLang="zh-CN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中联系在线客服（转人工）</a:t>
            </a:r>
            <a:endParaRPr lang="zh-CN" altLang="en-US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如未解决请联系课程助教老师</a:t>
            </a:r>
            <a:endParaRPr lang="en-US" altLang="zh-CN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服务时间 :  8:30-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18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:</a:t>
            </a:r>
            <a:r>
              <a:rPr lang="en-US" altLang="zh-CN" sz="2800" b="1" dirty="0">
                <a:solidFill>
                  <a:srgbClr val="2F8055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0</a:t>
            </a:r>
            <a:endParaRPr lang="zh-CN" altLang="en-US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2F8055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因官网改版中，请直接点击联系在线客服输入问题</a:t>
            </a:r>
            <a:r>
              <a:rPr lang="zh-CN" altLang="en-US" sz="2800" b="1" dirty="0">
                <a:solidFill>
                  <a:srgbClr val="2F8055"/>
                </a:solidFill>
                <a:sym typeface="+mn-ea"/>
              </a:rPr>
              <a:t>，如拨打客服电话将存在无人接听可能。</a:t>
            </a:r>
            <a:endParaRPr lang="zh-CN" altLang="en-US" sz="2800" b="1" dirty="0">
              <a:solidFill>
                <a:srgbClr val="2F8055"/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文本框 1"/>
          <p:cNvSpPr txBox="1"/>
          <p:nvPr/>
        </p:nvSpPr>
        <p:spPr>
          <a:xfrm>
            <a:off x="600075" y="1400175"/>
            <a:ext cx="507492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700" b="1" dirty="0">
                <a:solidFill>
                  <a:srgbClr val="D53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端登录学习流程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TextBox 31"/>
          <p:cNvSpPr txBox="1"/>
          <p:nvPr/>
        </p:nvSpPr>
        <p:spPr>
          <a:xfrm>
            <a:off x="854075" y="611188"/>
            <a:ext cx="501332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下载【知到】</a:t>
            </a:r>
            <a:r>
              <a:rPr lang="en-US" altLang="zh-CN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  <a:endParaRPr lang="en-US" altLang="zh-CN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598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28" name="直接连接符 8"/>
          <p:cNvCxnSpPr/>
          <p:nvPr/>
        </p:nvCxnSpPr>
        <p:spPr>
          <a:xfrm>
            <a:off x="600075" y="1098550"/>
            <a:ext cx="4013200" cy="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53" name="图片 2" descr="微信图片_20171023231805"/>
          <p:cNvPicPr>
            <a:picLocks noChangeAspect="1"/>
          </p:cNvPicPr>
          <p:nvPr/>
        </p:nvPicPr>
        <p:blipFill>
          <a:blip r:embed="rId1"/>
          <a:srcRect t="3824" r="34087" b="8537"/>
          <a:stretch>
            <a:fillRect/>
          </a:stretch>
        </p:blipFill>
        <p:spPr>
          <a:xfrm>
            <a:off x="600075" y="2292350"/>
            <a:ext cx="4523105" cy="1091565"/>
          </a:xfrm>
          <a:prstGeom prst="rect">
            <a:avLst/>
          </a:prstGeom>
        </p:spPr>
      </p:pic>
      <p:sp>
        <p:nvSpPr>
          <p:cNvPr id="1048599" name="文本框 3"/>
          <p:cNvSpPr txBox="1"/>
          <p:nvPr/>
        </p:nvSpPr>
        <p:spPr>
          <a:xfrm>
            <a:off x="599440" y="3818255"/>
            <a:ext cx="4828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安卓系统手机：</a:t>
            </a: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在商店搜索【知到】下载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或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扫描二维码下载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/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/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苹果手机：在商店搜索【知到】下载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54" name="图片 5" descr="/Users/shawshank/Desktop/未命名文件夹/教育的力量白底.png教育的力量白底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11360" y="263525"/>
            <a:ext cx="2406650" cy="610235"/>
          </a:xfrm>
          <a:prstGeom prst="rect">
            <a:avLst/>
          </a:prstGeom>
        </p:spPr>
      </p:pic>
      <p:pic>
        <p:nvPicPr>
          <p:cNvPr id="2097155" name="图片 6" descr="WX20190217-215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95" y="1118235"/>
            <a:ext cx="3166745" cy="380047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文本框 1"/>
          <p:cNvSpPr txBox="1"/>
          <p:nvPr/>
        </p:nvSpPr>
        <p:spPr>
          <a:xfrm>
            <a:off x="274320" y="850265"/>
            <a:ext cx="4273550" cy="5677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第一步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打开知到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点击右下角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我的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学号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3)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学校全称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点击搜寻，在【输入法】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中有【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搜索按钮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4)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填写自己的【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学号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5)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初始密码：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123456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6)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登录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注意：首次登陆请务必选择学号登陆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01" name="TextBox 31"/>
          <p:cNvSpPr txBox="1"/>
          <p:nvPr/>
        </p:nvSpPr>
        <p:spPr>
          <a:xfrm>
            <a:off x="914400" y="327660"/>
            <a:ext cx="343789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新用户</a:t>
            </a:r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02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29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56" name="图片 1" descr="WechatIMG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6595" y="217170"/>
            <a:ext cx="3602355" cy="640651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57" name="图片 6" descr="WechatIMG6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55" y="212725"/>
            <a:ext cx="3636645" cy="646620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03" name="矩形 25"/>
          <p:cNvSpPr/>
          <p:nvPr/>
        </p:nvSpPr>
        <p:spPr bwMode="auto">
          <a:xfrm>
            <a:off x="8280400" y="416560"/>
            <a:ext cx="3638550" cy="898525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4" name="矩形 15"/>
          <p:cNvSpPr/>
          <p:nvPr/>
        </p:nvSpPr>
        <p:spPr>
          <a:xfrm>
            <a:off x="4352290" y="2164080"/>
            <a:ext cx="3658235" cy="2338070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05" name="矩形 14"/>
          <p:cNvSpPr/>
          <p:nvPr/>
        </p:nvSpPr>
        <p:spPr>
          <a:xfrm>
            <a:off x="6510020" y="2305050"/>
            <a:ext cx="1034415" cy="45529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0" name="直接箭头连接符 10"/>
          <p:cNvCxnSpPr/>
          <p:nvPr/>
        </p:nvCxnSpPr>
        <p:spPr>
          <a:xfrm>
            <a:off x="2363470" y="2510155"/>
            <a:ext cx="4286885" cy="3048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06" name="文本框 7"/>
          <p:cNvSpPr txBox="1"/>
          <p:nvPr/>
        </p:nvSpPr>
        <p:spPr>
          <a:xfrm>
            <a:off x="4547870" y="3946525"/>
            <a:ext cx="2087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初始密码：</a:t>
            </a:r>
            <a:r>
              <a:rPr lang="en-US" altLang="zh-CN">
                <a:solidFill>
                  <a:srgbClr val="FF0000"/>
                </a:solidFill>
              </a:rPr>
              <a:t>123456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48607" name="矩形 14"/>
          <p:cNvSpPr/>
          <p:nvPr/>
        </p:nvSpPr>
        <p:spPr>
          <a:xfrm>
            <a:off x="11298555" y="6047105"/>
            <a:ext cx="609600" cy="554355"/>
          </a:xfrm>
          <a:prstGeom prst="rect">
            <a:avLst/>
          </a:prstGeom>
          <a:noFill/>
          <a:ln w="857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1" name="直接箭头连接符 11"/>
          <p:cNvCxnSpPr/>
          <p:nvPr/>
        </p:nvCxnSpPr>
        <p:spPr>
          <a:xfrm>
            <a:off x="2827020" y="4205605"/>
            <a:ext cx="8362950" cy="214439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文本框 1"/>
          <p:cNvSpPr txBox="1"/>
          <p:nvPr/>
        </p:nvSpPr>
        <p:spPr>
          <a:xfrm>
            <a:off x="203835" y="977265"/>
            <a:ext cx="3877945" cy="4892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第二步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匹配信息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跳转至【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匹配信息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界面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姓氏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】并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确认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跳转至匹配手机号界面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输入手机号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并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获取验证码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97158" name="图片 13" descr="QQ截图20170615181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1780" y="217170"/>
            <a:ext cx="3756660" cy="643763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59" name="图片 14" descr="QQ截图201706151818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75" y="217170"/>
            <a:ext cx="3746500" cy="639572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09" name="矩形 15"/>
          <p:cNvSpPr/>
          <p:nvPr/>
        </p:nvSpPr>
        <p:spPr>
          <a:xfrm>
            <a:off x="4491990" y="1808480"/>
            <a:ext cx="2976880" cy="29927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0" name="矩形 16"/>
          <p:cNvSpPr/>
          <p:nvPr/>
        </p:nvSpPr>
        <p:spPr>
          <a:xfrm>
            <a:off x="8206105" y="2313940"/>
            <a:ext cx="3735705" cy="23666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2" name="直接箭头连接符 10"/>
          <p:cNvCxnSpPr/>
          <p:nvPr/>
        </p:nvCxnSpPr>
        <p:spPr>
          <a:xfrm>
            <a:off x="3733800" y="2833370"/>
            <a:ext cx="1974215" cy="26416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048611" name="TextBox 31"/>
          <p:cNvSpPr txBox="1"/>
          <p:nvPr/>
        </p:nvSpPr>
        <p:spPr>
          <a:xfrm>
            <a:off x="914400" y="327660"/>
            <a:ext cx="265811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12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3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文本框 1"/>
          <p:cNvSpPr txBox="1"/>
          <p:nvPr/>
        </p:nvSpPr>
        <p:spPr>
          <a:xfrm>
            <a:off x="147320" y="942340"/>
            <a:ext cx="3535680" cy="51636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6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第三步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: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修改初始密码并确认课程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输入【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新密码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确定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跳转到【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课程确认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界面，无误点击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确认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此步骤非常重要，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请勿在确认课程前退出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否则将导致没有课程。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注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如不小心退出，请登录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www.zhihuishu.com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重新确认课程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97160" name="图片 7" descr="QQ截图201706151818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215900"/>
            <a:ext cx="3750945" cy="64262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97161" name="图片 9" descr="QQ截图20170615181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550" y="215900"/>
            <a:ext cx="3813810" cy="644842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4" name="矩形 11"/>
          <p:cNvSpPr/>
          <p:nvPr/>
        </p:nvSpPr>
        <p:spPr>
          <a:xfrm>
            <a:off x="4038600" y="2346325"/>
            <a:ext cx="3751580" cy="241109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5" name="矩形 12"/>
          <p:cNvSpPr/>
          <p:nvPr/>
        </p:nvSpPr>
        <p:spPr>
          <a:xfrm>
            <a:off x="9058275" y="4542790"/>
            <a:ext cx="1864995" cy="7575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16" name="TextBox 31"/>
          <p:cNvSpPr txBox="1"/>
          <p:nvPr/>
        </p:nvSpPr>
        <p:spPr>
          <a:xfrm>
            <a:off x="914400" y="327660"/>
            <a:ext cx="265811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登陆确认流程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17" name="Freeform 5"/>
          <p:cNvSpPr>
            <a:spLocks noEditPoints="1"/>
          </p:cNvSpPr>
          <p:nvPr/>
        </p:nvSpPr>
        <p:spPr>
          <a:xfrm>
            <a:off x="360363" y="35782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4" name="直接连接符 8"/>
          <p:cNvCxnSpPr/>
          <p:nvPr/>
        </p:nvCxnSpPr>
        <p:spPr>
          <a:xfrm>
            <a:off x="600075" y="845185"/>
            <a:ext cx="2630805" cy="254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12" descr="C:\Users\Administrator\Desktop\77788899.jpg777888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215" y="267335"/>
            <a:ext cx="3556635" cy="632269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65" name="文本框 1"/>
          <p:cNvSpPr txBox="1"/>
          <p:nvPr/>
        </p:nvSpPr>
        <p:spPr>
          <a:xfrm>
            <a:off x="185420" y="1533525"/>
            <a:ext cx="3634105" cy="4338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已经注册过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b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老用户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手机号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】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登录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输入手机号码和密码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可以直接进入【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课程确认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】，如忘记密码请点击【忘记密码】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/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66" name="TextBox 31"/>
          <p:cNvSpPr txBox="1"/>
          <p:nvPr/>
        </p:nvSpPr>
        <p:spPr>
          <a:xfrm>
            <a:off x="854075" y="611505"/>
            <a:ext cx="27451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老用户登录流程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67" name="Freeform 5"/>
          <p:cNvSpPr>
            <a:spLocks noEditPoints="1"/>
          </p:cNvSpPr>
          <p:nvPr/>
        </p:nvSpPr>
        <p:spPr>
          <a:xfrm>
            <a:off x="360363" y="611188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53" name="直接连接符 8"/>
          <p:cNvCxnSpPr/>
          <p:nvPr/>
        </p:nvCxnSpPr>
        <p:spPr>
          <a:xfrm>
            <a:off x="600075" y="1098550"/>
            <a:ext cx="2905125" cy="6350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7174" name="图片 9" descr="QQ截图20170615181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735" y="274320"/>
            <a:ext cx="3772535" cy="633793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68" name="矩形 11"/>
          <p:cNvSpPr/>
          <p:nvPr/>
        </p:nvSpPr>
        <p:spPr>
          <a:xfrm>
            <a:off x="4387215" y="2185035"/>
            <a:ext cx="3556635" cy="22421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69" name="矩形 12"/>
          <p:cNvSpPr/>
          <p:nvPr/>
        </p:nvSpPr>
        <p:spPr>
          <a:xfrm>
            <a:off x="9074150" y="4606290"/>
            <a:ext cx="1957705" cy="6159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70" name="AutoShape 9" descr="\\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71" name="矩形 11"/>
          <p:cNvSpPr/>
          <p:nvPr/>
        </p:nvSpPr>
        <p:spPr>
          <a:xfrm>
            <a:off x="5111115" y="3389630"/>
            <a:ext cx="1047115" cy="314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p>
            <a:pPr eaLnBrk="0" hangingPunct="0"/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9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5475" y="146050"/>
            <a:ext cx="3167380" cy="658241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" name="图片 0" descr="WechatIMG19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085" y="172085"/>
            <a:ext cx="3142615" cy="653034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8" name="文本框 1"/>
          <p:cNvSpPr txBox="1"/>
          <p:nvPr/>
        </p:nvSpPr>
        <p:spPr>
          <a:xfrm>
            <a:off x="360680" y="1042035"/>
            <a:ext cx="35306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学习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】找到课程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课程有【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翻转课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】标识认证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成绩分析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作业考试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进入学习界面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点开【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学习资源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16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19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查看</a:t>
            </a:r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课件资源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20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5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21" name="矩形 12"/>
          <p:cNvSpPr/>
          <p:nvPr/>
        </p:nvSpPr>
        <p:spPr>
          <a:xfrm>
            <a:off x="8435975" y="2442845"/>
            <a:ext cx="706120" cy="6800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5" name="矩形 12"/>
          <p:cNvSpPr/>
          <p:nvPr/>
        </p:nvSpPr>
        <p:spPr>
          <a:xfrm>
            <a:off x="4477385" y="2614295"/>
            <a:ext cx="3167380" cy="181419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6" name="矩形 12"/>
          <p:cNvSpPr/>
          <p:nvPr/>
        </p:nvSpPr>
        <p:spPr>
          <a:xfrm>
            <a:off x="5130800" y="6261100"/>
            <a:ext cx="553085" cy="47307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7" name="矩形 12"/>
          <p:cNvSpPr/>
          <p:nvPr/>
        </p:nvSpPr>
        <p:spPr>
          <a:xfrm>
            <a:off x="4663440" y="3312795"/>
            <a:ext cx="433070" cy="24955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6" name="直接箭头连接符 19"/>
          <p:cNvCxnSpPr/>
          <p:nvPr/>
        </p:nvCxnSpPr>
        <p:spPr>
          <a:xfrm flipV="1">
            <a:off x="2416810" y="2800350"/>
            <a:ext cx="6223635" cy="2463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45737" name="直接箭头连接符 22"/>
          <p:cNvCxnSpPr>
            <a:endCxn id="1048627" idx="1"/>
          </p:cNvCxnSpPr>
          <p:nvPr/>
        </p:nvCxnSpPr>
        <p:spPr>
          <a:xfrm>
            <a:off x="2195830" y="2186940"/>
            <a:ext cx="2467610" cy="12509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" name="直接箭头连接符 22"/>
          <p:cNvCxnSpPr/>
          <p:nvPr/>
        </p:nvCxnSpPr>
        <p:spPr>
          <a:xfrm>
            <a:off x="1553210" y="3849370"/>
            <a:ext cx="3177540" cy="2863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" name="直接箭头连接符 22"/>
          <p:cNvCxnSpPr/>
          <p:nvPr/>
        </p:nvCxnSpPr>
        <p:spPr>
          <a:xfrm>
            <a:off x="1574165" y="3451225"/>
            <a:ext cx="3222625" cy="338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a617baaaae86d7c45e04b136f15bb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7575" y="66040"/>
            <a:ext cx="3236595" cy="672528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图片 4" descr="73e478455ae0ee7706422da61aad12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25" y="109220"/>
            <a:ext cx="3215640" cy="668210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8" name="文本框 1"/>
          <p:cNvSpPr txBox="1"/>
          <p:nvPr/>
        </p:nvSpPr>
        <p:spPr>
          <a:xfrm>
            <a:off x="360680" y="1035050"/>
            <a:ext cx="353060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60000"/>
              </a:lnSpc>
            </a:pP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点击【学习】找到上课中的课程，点击【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去上课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直播同屏界面</a:t>
            </a:r>
            <a:endParaRPr lang="en-US" altLang="zh-CN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进入互动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19" name="TextBox 31"/>
          <p:cNvSpPr txBox="1"/>
          <p:nvPr/>
        </p:nvSpPr>
        <p:spPr>
          <a:xfrm>
            <a:off x="854075" y="43942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进入直播课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20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5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625" name="矩形 12"/>
          <p:cNvSpPr/>
          <p:nvPr/>
        </p:nvSpPr>
        <p:spPr>
          <a:xfrm>
            <a:off x="4999355" y="3938905"/>
            <a:ext cx="3167380" cy="74041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48626" name="矩形 12"/>
          <p:cNvSpPr/>
          <p:nvPr/>
        </p:nvSpPr>
        <p:spPr>
          <a:xfrm>
            <a:off x="5902960" y="6318250"/>
            <a:ext cx="553085" cy="47307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36" name="直接箭头连接符 19"/>
          <p:cNvCxnSpPr/>
          <p:nvPr/>
        </p:nvCxnSpPr>
        <p:spPr>
          <a:xfrm flipV="1">
            <a:off x="2008505" y="5263515"/>
            <a:ext cx="6786880" cy="5226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" name="直接箭头连接符 22"/>
          <p:cNvCxnSpPr/>
          <p:nvPr/>
        </p:nvCxnSpPr>
        <p:spPr>
          <a:xfrm>
            <a:off x="2872740" y="2592705"/>
            <a:ext cx="2111375" cy="14420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" name="矩形 12"/>
          <p:cNvSpPr/>
          <p:nvPr/>
        </p:nvSpPr>
        <p:spPr>
          <a:xfrm>
            <a:off x="8571865" y="3617595"/>
            <a:ext cx="3167380" cy="317373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12"/>
          <p:cNvSpPr/>
          <p:nvPr/>
        </p:nvSpPr>
        <p:spPr>
          <a:xfrm>
            <a:off x="8537575" y="439420"/>
            <a:ext cx="3167380" cy="232156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22"/>
          <p:cNvCxnSpPr/>
          <p:nvPr/>
        </p:nvCxnSpPr>
        <p:spPr>
          <a:xfrm flipV="1">
            <a:off x="2457450" y="1680210"/>
            <a:ext cx="7232650" cy="3752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8b5b649fbf8940e5244c2852123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1575" y="138430"/>
            <a:ext cx="3168015" cy="6584315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图片 7" descr="771ef211ab4845dad1cd30a7f9502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30" y="118110"/>
            <a:ext cx="3175635" cy="660019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48618" name="文本框 1"/>
          <p:cNvSpPr txBox="1"/>
          <p:nvPr/>
        </p:nvSpPr>
        <p:spPr>
          <a:xfrm>
            <a:off x="1523365" y="1166495"/>
            <a:ext cx="35306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手势签到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抢答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19" name="TextBox 31"/>
          <p:cNvSpPr txBox="1"/>
          <p:nvPr/>
        </p:nvSpPr>
        <p:spPr>
          <a:xfrm>
            <a:off x="854075" y="454660"/>
            <a:ext cx="23114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参与互动</a:t>
            </a:r>
            <a:endParaRPr lang="zh-CN" altLang="en-US" sz="2700" b="1" dirty="0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8620" name="Freeform 5"/>
          <p:cNvSpPr>
            <a:spLocks noEditPoints="1"/>
          </p:cNvSpPr>
          <p:nvPr/>
        </p:nvSpPr>
        <p:spPr>
          <a:xfrm>
            <a:off x="360363" y="454343"/>
            <a:ext cx="493712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cxnSp>
        <p:nvCxnSpPr>
          <p:cNvPr id="3145735" name="直接连接符 8"/>
          <p:cNvCxnSpPr/>
          <p:nvPr/>
        </p:nvCxnSpPr>
        <p:spPr>
          <a:xfrm flipV="1">
            <a:off x="600075" y="946150"/>
            <a:ext cx="2856230" cy="635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 advTm="3000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anchor="t"/>
      <a:lstStyle>
        <a:defPPr eaLnBrk="0" hangingPunct="0">
          <a:defRPr lang="zh-CN" altLang="en-US" sz="28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/>
  <Paragraphs>111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Calibri Light</vt:lpstr>
      <vt:lpstr>方正正大黑简体</vt:lpstr>
      <vt:lpstr>黑体</vt:lpstr>
      <vt:lpstr>思源黑体 CN Heavy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小申刻</cp:lastModifiedBy>
  <cp:revision>12</cp:revision>
  <dcterms:created xsi:type="dcterms:W3CDTF">2019-09-23T16:42:00Z</dcterms:created>
  <dcterms:modified xsi:type="dcterms:W3CDTF">2020-02-09T05:44:13Z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